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27" r:id="rId2"/>
  </p:sldMasterIdLst>
  <p:notesMasterIdLst>
    <p:notesMasterId r:id="rId21"/>
  </p:notesMasterIdLst>
  <p:sldIdLst>
    <p:sldId id="569" r:id="rId3"/>
    <p:sldId id="562" r:id="rId4"/>
    <p:sldId id="312" r:id="rId5"/>
    <p:sldId id="369" r:id="rId6"/>
    <p:sldId id="389" r:id="rId7"/>
    <p:sldId id="390" r:id="rId8"/>
    <p:sldId id="397" r:id="rId9"/>
    <p:sldId id="563" r:id="rId10"/>
    <p:sldId id="567" r:id="rId11"/>
    <p:sldId id="566" r:id="rId12"/>
    <p:sldId id="364" r:id="rId13"/>
    <p:sldId id="377" r:id="rId14"/>
    <p:sldId id="564" r:id="rId15"/>
    <p:sldId id="370" r:id="rId16"/>
    <p:sldId id="565" r:id="rId17"/>
    <p:sldId id="568" r:id="rId18"/>
    <p:sldId id="570" r:id="rId19"/>
    <p:sldId id="571" r:id="rId20"/>
  </p:sldIdLst>
  <p:sldSz cx="9144000" cy="5143500" type="screen16x9"/>
  <p:notesSz cx="6858000" cy="9144000"/>
  <p:embeddedFontLst>
    <p:embeddedFont>
      <p:font typeface="楷体" pitchFamily="49" charset="-122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  <p:embeddedFont>
      <p:font typeface="幼圆" pitchFamily="49" charset="-122"/>
      <p:regular r:id="rId28"/>
    </p:embeddedFont>
    <p:embeddedFont>
      <p:font typeface="Cambria Math" pitchFamily="18" charset="0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9900"/>
    <a:srgbClr val="FF00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75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2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82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81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74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48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91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5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34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83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772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25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18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70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5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53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76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118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4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77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27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1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415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24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48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71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5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09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17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91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29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77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330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7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553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75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237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90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117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428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167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618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530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883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566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7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93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63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25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909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81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25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95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7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54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11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55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92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207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6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037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76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60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3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32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56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43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253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212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6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3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89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96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887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96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1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式与方程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87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656" r:id="rId40"/>
    <p:sldLayoutId id="2147483657" r:id="rId41"/>
    <p:sldLayoutId id="2147483658" r:id="rId42"/>
    <p:sldLayoutId id="2147483659" r:id="rId43"/>
    <p:sldLayoutId id="2147483660" r:id="rId44"/>
    <p:sldLayoutId id="2147483661" r:id="rId45"/>
    <p:sldLayoutId id="2147483662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752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  <p:sldLayoutId id="2147483764" r:id="rId37"/>
    <p:sldLayoutId id="2147483765" r:id="rId38"/>
    <p:sldLayoutId id="2147483766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17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3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2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10" Type="http://schemas.openxmlformats.org/officeDocument/2006/relationships/image" Target="../media/image28.png"/><Relationship Id="rId1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slide" Target="slide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8315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式与方程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5557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7607FC63-46E6-40B5-BFB3-236D2C8E52FB}"/>
                  </a:ext>
                </a:extLst>
              </p:cNvPr>
              <p:cNvSpPr txBox="1"/>
              <p:nvPr/>
            </p:nvSpPr>
            <p:spPr>
              <a:xfrm>
                <a:off x="326267" y="843558"/>
                <a:ext cx="8591745" cy="1145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）张叔叔摘了一小车西瓜，卖了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后，还剩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个，张叔叔一共摘了多少个西瓜？</a:t>
                </a: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607FC63-46E6-40B5-BFB3-236D2C8E52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267" y="843558"/>
                <a:ext cx="8591745" cy="1145570"/>
              </a:xfrm>
              <a:prstGeom prst="rect">
                <a:avLst/>
              </a:prstGeom>
              <a:blipFill rotWithShape="1">
                <a:blip r:embed="rId2"/>
                <a:stretch>
                  <a:fillRect l="-1490" r="-1065" b="-13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E521D6A-A1DF-4D97-949B-781A1FBDB9CE}"/>
              </a:ext>
            </a:extLst>
          </p:cNvPr>
          <p:cNvSpPr txBox="1"/>
          <p:nvPr/>
        </p:nvSpPr>
        <p:spPr>
          <a:xfrm>
            <a:off x="755576" y="2067694"/>
            <a:ext cx="751436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总共的西瓜质量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还剩的分率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还剩的西瓜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8123349-8A59-4F42-AAC1-D92DB1B6553D}"/>
              </a:ext>
            </a:extLst>
          </p:cNvPr>
          <p:cNvSpPr txBox="1"/>
          <p:nvPr/>
        </p:nvSpPr>
        <p:spPr>
          <a:xfrm>
            <a:off x="1475656" y="264375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解：设一共摘了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个西瓜。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4F7BCCBC-F68C-4375-B208-F9269B1C5C8A}"/>
                  </a:ext>
                </a:extLst>
              </p:cNvPr>
              <p:cNvSpPr txBox="1"/>
              <p:nvPr/>
            </p:nvSpPr>
            <p:spPr>
              <a:xfrm>
                <a:off x="2047550" y="3005259"/>
                <a:ext cx="2304256" cy="53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1-</a:t>
                </a:r>
                <a:r>
                  <a:rPr lang="en-US" altLang="zh-CN" sz="2000" b="1" dirty="0"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2000" b="1" i="1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 </m:t>
                    </m:r>
                  </m:oMath>
                </a14:m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r>
                  <a:rPr lang="en-US" altLang="zh-CN" sz="2000" b="1" i="1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x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 138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F7BCCBC-F68C-4375-B208-F9269B1C5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550" y="3005259"/>
                <a:ext cx="2304256" cy="536942"/>
              </a:xfrm>
              <a:prstGeom prst="rect">
                <a:avLst/>
              </a:prstGeom>
              <a:blipFill rotWithShape="1">
                <a:blip r:embed="rId3"/>
                <a:stretch>
                  <a:fillRect l="-2910"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74A9F495-5BA3-4003-8F48-9E9A5B0A32C4}"/>
                  </a:ext>
                </a:extLst>
              </p:cNvPr>
              <p:cNvSpPr txBox="1"/>
              <p:nvPr/>
            </p:nvSpPr>
            <p:spPr>
              <a:xfrm>
                <a:off x="2771800" y="3396992"/>
                <a:ext cx="2304256" cy="53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2000" b="1" i="1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 </m:t>
                    </m:r>
                  </m:oMath>
                </a14:m>
                <a:r>
                  <a:rPr lang="en-US" altLang="zh-CN" sz="2000" b="1" i="1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x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 138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4A9F495-5BA3-4003-8F48-9E9A5B0A3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396992"/>
                <a:ext cx="2304256" cy="536942"/>
              </a:xfrm>
              <a:prstGeom prst="rect">
                <a:avLst/>
              </a:prstGeom>
              <a:blipFill rotWithShape="1">
                <a:blip r:embed="rId4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524321E4-E2FE-4C38-AE92-144090C39EE7}"/>
                  </a:ext>
                </a:extLst>
              </p:cNvPr>
              <p:cNvSpPr txBox="1"/>
              <p:nvPr/>
            </p:nvSpPr>
            <p:spPr>
              <a:xfrm>
                <a:off x="2987824" y="3788748"/>
                <a:ext cx="2304256" cy="53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i="1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x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 138÷</a:t>
                </a:r>
                <a:r>
                  <a:rPr lang="en-US" altLang="zh-CN" sz="2000" b="1" dirty="0"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24321E4-E2FE-4C38-AE92-144090C39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788748"/>
                <a:ext cx="2304256" cy="536942"/>
              </a:xfrm>
              <a:prstGeom prst="rect">
                <a:avLst/>
              </a:prstGeom>
              <a:blipFill rotWithShape="1">
                <a:blip r:embed="rId5"/>
                <a:stretch>
                  <a:fillRect l="-2646"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AAA2012-1A3E-4C25-B69B-2498594C8A7C}"/>
              </a:ext>
            </a:extLst>
          </p:cNvPr>
          <p:cNvSpPr txBox="1"/>
          <p:nvPr/>
        </p:nvSpPr>
        <p:spPr>
          <a:xfrm>
            <a:off x="2986668" y="418431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414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EB157F2-8FC9-48DA-9988-44A712F2FFE7}"/>
              </a:ext>
            </a:extLst>
          </p:cNvPr>
          <p:cNvSpPr txBox="1"/>
          <p:nvPr/>
        </p:nvSpPr>
        <p:spPr>
          <a:xfrm>
            <a:off x="4716016" y="418786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答：一共摘了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414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个西瓜。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4" name="文本框 8">
            <a:extLst>
              <a:ext uri="{FF2B5EF4-FFF2-40B4-BE49-F238E27FC236}">
                <a16:creationId xmlns="" xmlns:a16="http://schemas.microsoft.com/office/drawing/2014/main" id="{74B71D81-E0F3-4419-AC14-9455C805BBD5}"/>
              </a:ext>
            </a:extLst>
          </p:cNvPr>
          <p:cNvSpPr txBox="1"/>
          <p:nvPr/>
        </p:nvSpPr>
        <p:spPr>
          <a:xfrm>
            <a:off x="2286230" y="339502"/>
            <a:ext cx="495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列方程并求出方程的解</a:t>
            </a:r>
          </a:p>
        </p:txBody>
      </p:sp>
    </p:spTree>
    <p:extLst>
      <p:ext uri="{BB962C8B-B14F-4D97-AF65-F5344CB8AC3E}">
        <p14:creationId xmlns:p14="http://schemas.microsoft.com/office/powerpoint/2010/main" val="23179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3">
            <a:extLst>
              <a:ext uri="{FF2B5EF4-FFF2-40B4-BE49-F238E27FC236}">
                <a16:creationId xmlns="" xmlns:a16="http://schemas.microsoft.com/office/drawing/2014/main" id="{2FA74ED3-90F2-4605-84B2-2CF00EF2D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83518"/>
            <a:ext cx="4824536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列方程解应用题的步骤：</a:t>
            </a:r>
          </a:p>
        </p:txBody>
      </p:sp>
      <p:sp>
        <p:nvSpPr>
          <p:cNvPr id="41" name="Text Box 5">
            <a:extLst>
              <a:ext uri="{FF2B5EF4-FFF2-40B4-BE49-F238E27FC236}">
                <a16:creationId xmlns="" xmlns:a16="http://schemas.microsoft.com/office/drawing/2014/main" id="{050C5730-9F2A-4DAC-8A7C-1C6958D96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335" y="987574"/>
            <a:ext cx="66770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一般分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步：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）根据题意，解设未知数为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）找出具体的数量，列出等量关系式。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）根据等量关系式，列出方程。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解方程。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）检验并答句。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945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481501" y="1317997"/>
            <a:ext cx="5754795" cy="3080237"/>
            <a:chOff x="1559174" y="2327959"/>
            <a:chExt cx="5754795" cy="308023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1697345" y="2429584"/>
              <a:ext cx="1857388" cy="559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的和</a:t>
              </a:r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1734216" y="2957540"/>
              <a:ext cx="233939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的平方</a:t>
              </a:r>
            </a:p>
          </p:txBody>
        </p:sp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1697345" y="3426798"/>
              <a:ext cx="26093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倍</a:t>
              </a:r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1559174" y="4015501"/>
              <a:ext cx="26093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的二分之一</a:t>
              </a:r>
            </a:p>
          </p:txBody>
        </p:sp>
        <p:sp>
          <p:nvSpPr>
            <p:cNvPr id="33" name="Text Box 5"/>
            <p:cNvSpPr txBox="1">
              <a:spLocks noChangeArrowheads="1"/>
            </p:cNvSpPr>
            <p:nvPr/>
          </p:nvSpPr>
          <p:spPr bwMode="auto">
            <a:xfrm>
              <a:off x="1559175" y="4598453"/>
              <a:ext cx="294648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比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倍多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的数</a:t>
              </a:r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6313837" y="4920247"/>
              <a:ext cx="10001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a</a:t>
              </a:r>
              <a:r>
                <a:rPr lang="en-US" altLang="zh-CN" sz="2400" b="1" baseline="30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6253529" y="2327959"/>
              <a:ext cx="49664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2a</a:t>
              </a:r>
              <a:endPara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6240689" y="4301792"/>
              <a:ext cx="8572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2400" b="1" dirty="0" err="1">
                  <a:latin typeface="楷体" pitchFamily="49" charset="-122"/>
                  <a:ea typeface="楷体" pitchFamily="49" charset="-122"/>
                </a:rPr>
                <a:t>a+a</a:t>
              </a:r>
              <a:endPara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6164918" y="3687831"/>
              <a:ext cx="8572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2a+3</a:t>
              </a:r>
              <a:endPara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317119" y="5008086"/>
              <a:ext cx="18473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5">
                  <a:extLst>
                    <a:ext uri="{FF2B5EF4-FFF2-40B4-BE49-F238E27FC236}">
                      <a16:creationId xmlns="" xmlns:a16="http://schemas.microsoft.com/office/drawing/2014/main" id="{AF2DB705-D757-4F62-978D-D37E05C2F7C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24913" y="2872562"/>
                  <a:ext cx="496641" cy="6218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000" b="1" i="1" smtClean="0">
                                <a:latin typeface="Cambria Math"/>
                                <a:ea typeface="楷体" panose="02010609060101010101" pitchFamily="49" charset="-122"/>
                              </a:rPr>
                            </m:ctrlPr>
                          </m:fPr>
                          <m:num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  <a:ea typeface="楷体" panose="02010609060101010101" pitchFamily="49" charset="-122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en-US" altLang="zh-CN" sz="2000" b="1" baseline="30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54" name="Text Box 5">
                  <a:extLst>
                    <a:ext uri="{FF2B5EF4-FFF2-40B4-BE49-F238E27FC236}">
                      <a16:creationId xmlns:a16="http://schemas.microsoft.com/office/drawing/2014/main" id="{AF2DB705-D757-4F62-978D-D37E05C2F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24913" y="2872562"/>
                  <a:ext cx="496641" cy="6218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8" name="直接连接符 47"/>
          <p:cNvCxnSpPr>
            <a:cxnSpLocks/>
          </p:cNvCxnSpPr>
          <p:nvPr/>
        </p:nvCxnSpPr>
        <p:spPr>
          <a:xfrm>
            <a:off x="2997646" y="1799495"/>
            <a:ext cx="3146312" cy="17567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cxnSpLocks/>
            <a:endCxn id="42" idx="1"/>
          </p:cNvCxnSpPr>
          <p:nvPr/>
        </p:nvCxnSpPr>
        <p:spPr>
          <a:xfrm>
            <a:off x="2831883" y="2330977"/>
            <a:ext cx="3407563" cy="1867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cxnSpLocks/>
            <a:endCxn id="36" idx="1"/>
          </p:cNvCxnSpPr>
          <p:nvPr/>
        </p:nvCxnSpPr>
        <p:spPr>
          <a:xfrm flipV="1">
            <a:off x="2747455" y="1548830"/>
            <a:ext cx="3428401" cy="11719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27584" y="915566"/>
            <a:ext cx="2031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一连。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7A7DB217-BE60-46CB-80A9-0FD8879BE3F5}"/>
              </a:ext>
            </a:extLst>
          </p:cNvPr>
          <p:cNvCxnSpPr>
            <a:cxnSpLocks/>
          </p:cNvCxnSpPr>
          <p:nvPr/>
        </p:nvCxnSpPr>
        <p:spPr>
          <a:xfrm flipV="1">
            <a:off x="3391338" y="2173171"/>
            <a:ext cx="2806483" cy="10991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="" xmlns:a16="http://schemas.microsoft.com/office/drawing/2014/main" id="{28EC28AA-F1DD-4583-B52F-721FBBA8AE9C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3866014" y="2908702"/>
            <a:ext cx="2221231" cy="10079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3" name="文本框 26">
              <a:hlinkClick r:id="rId1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879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91ECDE5-510F-4DD6-BE13-17CC0871602B}"/>
              </a:ext>
            </a:extLst>
          </p:cNvPr>
          <p:cNvSpPr txBox="1"/>
          <p:nvPr/>
        </p:nvSpPr>
        <p:spPr>
          <a:xfrm>
            <a:off x="323528" y="26749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某文艺团体为“希望工程”义演，卖票收入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8900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元。已知卖出成人票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650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张，卖出儿童票多少张？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7DD921B-C637-44AE-B30B-FD706944D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326" y="1347614"/>
            <a:ext cx="3463130" cy="195962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5FE914A-BDA2-436D-8B83-7AF06ABF579C}"/>
              </a:ext>
            </a:extLst>
          </p:cNvPr>
          <p:cNvSpPr txBox="1"/>
          <p:nvPr/>
        </p:nvSpPr>
        <p:spPr>
          <a:xfrm>
            <a:off x="323528" y="1779662"/>
            <a:ext cx="490239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成人票收入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儿童票收入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总共收入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BBE1AB9-1210-427D-BBFD-1B98E745AB0C}"/>
              </a:ext>
            </a:extLst>
          </p:cNvPr>
          <p:cNvSpPr txBox="1"/>
          <p:nvPr/>
        </p:nvSpPr>
        <p:spPr>
          <a:xfrm>
            <a:off x="1043608" y="2211710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解：设卖出儿童票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2803A69-7B97-4D54-AF92-D6EAEA7FBBB5}"/>
              </a:ext>
            </a:extLst>
          </p:cNvPr>
          <p:cNvSpPr txBox="1"/>
          <p:nvPr/>
        </p:nvSpPr>
        <p:spPr>
          <a:xfrm>
            <a:off x="1305356" y="2614473"/>
            <a:ext cx="2664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650×10+ 6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8900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8C9E30E-7FA9-4DAC-BBCE-7473D7E66E4B}"/>
              </a:ext>
            </a:extLst>
          </p:cNvPr>
          <p:cNvSpPr txBox="1"/>
          <p:nvPr/>
        </p:nvSpPr>
        <p:spPr>
          <a:xfrm>
            <a:off x="1665395" y="3008017"/>
            <a:ext cx="2664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6500+ 6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8900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88FD23B-EE6B-424E-9017-34D578F1B129}"/>
              </a:ext>
            </a:extLst>
          </p:cNvPr>
          <p:cNvSpPr txBox="1"/>
          <p:nvPr/>
        </p:nvSpPr>
        <p:spPr>
          <a:xfrm>
            <a:off x="2428265" y="3401561"/>
            <a:ext cx="2205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8900- 6500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29D69F1-C86A-43F6-85CE-1822696888C9}"/>
              </a:ext>
            </a:extLst>
          </p:cNvPr>
          <p:cNvSpPr txBox="1"/>
          <p:nvPr/>
        </p:nvSpPr>
        <p:spPr>
          <a:xfrm>
            <a:off x="2428265" y="3741257"/>
            <a:ext cx="2205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2400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F5E7223-8445-4B7D-951D-40A99FF33194}"/>
              </a:ext>
            </a:extLst>
          </p:cNvPr>
          <p:cNvSpPr txBox="1"/>
          <p:nvPr/>
        </p:nvSpPr>
        <p:spPr>
          <a:xfrm>
            <a:off x="2543076" y="4070767"/>
            <a:ext cx="2205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2400÷6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A4BF283-018D-4A67-BD92-D7E1A04D65F5}"/>
              </a:ext>
            </a:extLst>
          </p:cNvPr>
          <p:cNvSpPr txBox="1"/>
          <p:nvPr/>
        </p:nvSpPr>
        <p:spPr>
          <a:xfrm>
            <a:off x="2543076" y="4410463"/>
            <a:ext cx="2205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400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4E2F76A-BC90-4C4C-9F0E-A12F9D66FEEB}"/>
              </a:ext>
            </a:extLst>
          </p:cNvPr>
          <p:cNvSpPr txBox="1"/>
          <p:nvPr/>
        </p:nvSpPr>
        <p:spPr>
          <a:xfrm>
            <a:off x="4211960" y="4371950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答：卖出儿童票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59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">
            <a:extLst>
              <a:ext uri="{FF2B5EF4-FFF2-40B4-BE49-F238E27FC236}">
                <a16:creationId xmlns="" xmlns:a16="http://schemas.microsoft.com/office/drawing/2014/main" id="{8AD88813-1D99-48C1-A4B6-FB12777DA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39502"/>
            <a:ext cx="71287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解下面的方程，并说一说你是怎么解的。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D84BA3D-31CE-4E29-8E0D-578008BF8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45" y="1275606"/>
            <a:ext cx="4572000" cy="232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-9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5.4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1.8                           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9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7.2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9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÷9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7.2÷9       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0.8</a:t>
            </a:r>
          </a:p>
        </p:txBody>
      </p:sp>
      <p:sp>
        <p:nvSpPr>
          <p:cNvPr id="21" name="矩形 4">
            <a:extLst>
              <a:ext uri="{FF2B5EF4-FFF2-40B4-BE49-F238E27FC236}">
                <a16:creationId xmlns="" xmlns:a16="http://schemas.microsoft.com/office/drawing/2014/main" id="{26A51569-BB34-48FC-997D-B0E7D5CB4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847" y="1383313"/>
            <a:ext cx="6067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en-US" altLang="zh-CN" sz="2000" i="1" dirty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1.8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5.4               0.8</a:t>
            </a:r>
            <a:r>
              <a:rPr lang="en-US" altLang="zh-CN" sz="2000" i="1" dirty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1.2</a:t>
            </a:r>
            <a:r>
              <a:rPr lang="en-US" altLang="zh-CN" sz="2000" i="1" dirty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B595390-5AE0-4419-9B4C-30F1EB97F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971" y="1636432"/>
            <a:ext cx="4572000" cy="186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解：（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0.8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1.2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2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2</a:t>
            </a: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÷2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25÷2            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2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x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505287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71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>
            <a:extLst>
              <a:ext uri="{FF2B5EF4-FFF2-40B4-BE49-F238E27FC236}">
                <a16:creationId xmlns="" xmlns:a16="http://schemas.microsoft.com/office/drawing/2014/main" id="{97C2D4D5-3D56-4DDB-904B-FE1CF0AB7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751" y="293623"/>
            <a:ext cx="823740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甲、乙两个修路队，共同修一条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117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千米长的路，两队从两端同时修，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天修完。已知甲队每天修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千米，乙队每天修多少千米？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CF8BB19-35D4-4B14-8E5E-3AD5703A142F}"/>
              </a:ext>
            </a:extLst>
          </p:cNvPr>
          <p:cNvSpPr txBox="1"/>
          <p:nvPr/>
        </p:nvSpPr>
        <p:spPr>
          <a:xfrm>
            <a:off x="251520" y="1923678"/>
            <a:ext cx="630040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甲队修的路程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乙队修的路程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共同修的路程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C585A60-4DA4-402E-9747-F0F88330F1FB}"/>
              </a:ext>
            </a:extLst>
          </p:cNvPr>
          <p:cNvSpPr txBox="1"/>
          <p:nvPr/>
        </p:nvSpPr>
        <p:spPr>
          <a:xfrm>
            <a:off x="755576" y="2498087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解：设乙队每天修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0BC1576-AB87-4FE2-911A-4FAA5E80DF88}"/>
              </a:ext>
            </a:extLst>
          </p:cNvPr>
          <p:cNvSpPr txBox="1"/>
          <p:nvPr/>
        </p:nvSpPr>
        <p:spPr>
          <a:xfrm>
            <a:off x="1180408" y="2848109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13×4+13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117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B90183B-9B10-4BE8-8017-1A1A90367D81}"/>
              </a:ext>
            </a:extLst>
          </p:cNvPr>
          <p:cNvSpPr txBox="1"/>
          <p:nvPr/>
        </p:nvSpPr>
        <p:spPr>
          <a:xfrm>
            <a:off x="1979712" y="317975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65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7F56628-7360-4EE2-931E-ED69F42BEF89}"/>
              </a:ext>
            </a:extLst>
          </p:cNvPr>
          <p:cNvSpPr txBox="1"/>
          <p:nvPr/>
        </p:nvSpPr>
        <p:spPr>
          <a:xfrm>
            <a:off x="2267744" y="353979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3D136F5-910A-4761-947B-EFBC77772AEF}"/>
              </a:ext>
            </a:extLst>
          </p:cNvPr>
          <p:cNvSpPr txBox="1"/>
          <p:nvPr/>
        </p:nvSpPr>
        <p:spPr>
          <a:xfrm>
            <a:off x="4283968" y="2355726"/>
            <a:ext cx="479524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效率和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工作时间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共同修的路程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10493672-D07A-4F51-B76B-EC2A9BB711C6}"/>
              </a:ext>
            </a:extLst>
          </p:cNvPr>
          <p:cNvSpPr txBox="1"/>
          <p:nvPr/>
        </p:nvSpPr>
        <p:spPr>
          <a:xfrm>
            <a:off x="4716016" y="278777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解：设乙队每天修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9EA0DDD-6C1F-4524-84E9-0AA1E3325843}"/>
              </a:ext>
            </a:extLst>
          </p:cNvPr>
          <p:cNvSpPr txBox="1"/>
          <p:nvPr/>
        </p:nvSpPr>
        <p:spPr>
          <a:xfrm>
            <a:off x="5113657" y="3145162"/>
            <a:ext cx="2772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4+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117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6F9EBBFC-24A0-4A60-94E4-AF00FFF478E5}"/>
              </a:ext>
            </a:extLst>
          </p:cNvPr>
          <p:cNvSpPr txBox="1"/>
          <p:nvPr/>
        </p:nvSpPr>
        <p:spPr>
          <a:xfrm>
            <a:off x="6138676" y="3502550"/>
            <a:ext cx="1258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4+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9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E0DB5C6-A8CB-4D93-8763-36A313B0ABEF}"/>
              </a:ext>
            </a:extLst>
          </p:cNvPr>
          <p:cNvSpPr txBox="1"/>
          <p:nvPr/>
        </p:nvSpPr>
        <p:spPr>
          <a:xfrm>
            <a:off x="6432966" y="3862566"/>
            <a:ext cx="1258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96E9AC3F-E53C-4AA9-B46D-EE8EDA3A728E}"/>
              </a:ext>
            </a:extLst>
          </p:cNvPr>
          <p:cNvSpPr txBox="1"/>
          <p:nvPr/>
        </p:nvSpPr>
        <p:spPr>
          <a:xfrm>
            <a:off x="2555776" y="4054301"/>
            <a:ext cx="3492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答：乙队每天修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605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>
            <a:extLst>
              <a:ext uri="{FF2B5EF4-FFF2-40B4-BE49-F238E27FC236}">
                <a16:creationId xmlns="" xmlns:a16="http://schemas.microsoft.com/office/drawing/2014/main" id="{97C2D4D5-3D56-4DDB-904B-FE1CF0AB7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7" y="267494"/>
            <a:ext cx="82556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一台电脑的售价是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6400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元，比一台彩电售价的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倍还多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元。这台彩电的售价是多少元？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CF8BB19-35D4-4B14-8E5E-3AD5703A142F}"/>
              </a:ext>
            </a:extLst>
          </p:cNvPr>
          <p:cNvSpPr txBox="1"/>
          <p:nvPr/>
        </p:nvSpPr>
        <p:spPr>
          <a:xfrm>
            <a:off x="1835696" y="1419622"/>
            <a:ext cx="47525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彩电售价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×5+500=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电脑售价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C585A60-4DA4-402E-9747-F0F88330F1FB}"/>
              </a:ext>
            </a:extLst>
          </p:cNvPr>
          <p:cNvSpPr txBox="1"/>
          <p:nvPr/>
        </p:nvSpPr>
        <p:spPr>
          <a:xfrm>
            <a:off x="1815594" y="1995686"/>
            <a:ext cx="4628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解：设这台彩电的售价是</a:t>
            </a:r>
            <a:r>
              <a:rPr lang="en-US" altLang="zh-CN" sz="24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元？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0BC1576-AB87-4FE2-911A-4FAA5E80DF88}"/>
              </a:ext>
            </a:extLst>
          </p:cNvPr>
          <p:cNvSpPr txBox="1"/>
          <p:nvPr/>
        </p:nvSpPr>
        <p:spPr>
          <a:xfrm>
            <a:off x="2619402" y="2395796"/>
            <a:ext cx="272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en-US" altLang="zh-CN" sz="24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500 = 6400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D5C1CB6-89C1-4DE5-BA16-D2EDF1912D00}"/>
              </a:ext>
            </a:extLst>
          </p:cNvPr>
          <p:cNvSpPr txBox="1"/>
          <p:nvPr/>
        </p:nvSpPr>
        <p:spPr>
          <a:xfrm>
            <a:off x="3383837" y="2795906"/>
            <a:ext cx="1620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5900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EEF39F0B-40A9-45FE-8E6C-8F8A02037E7B}"/>
              </a:ext>
            </a:extLst>
          </p:cNvPr>
          <p:cNvSpPr txBox="1"/>
          <p:nvPr/>
        </p:nvSpPr>
        <p:spPr>
          <a:xfrm>
            <a:off x="3527853" y="3196016"/>
            <a:ext cx="1620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1180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81C8F52-111B-49D5-9834-4B1B35EF463A}"/>
              </a:ext>
            </a:extLst>
          </p:cNvPr>
          <p:cNvSpPr txBox="1"/>
          <p:nvPr/>
        </p:nvSpPr>
        <p:spPr>
          <a:xfrm>
            <a:off x="1763688" y="3766269"/>
            <a:ext cx="4628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答：这台彩电的售价是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95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987824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47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76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5">
            <a:extLst>
              <a:ext uri="{FF2B5EF4-FFF2-40B4-BE49-F238E27FC236}">
                <a16:creationId xmlns="" xmlns:a16="http://schemas.microsoft.com/office/drawing/2014/main" id="{E30B8ED1-6051-4496-AABC-440C5EA63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981" y="483518"/>
            <a:ext cx="518734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在括号里填上合适的式子。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="" xmlns:a16="http://schemas.microsoft.com/office/drawing/2014/main" id="{9B6449D9-6B1A-47F4-A6EE-F8895251E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839" y="1209657"/>
            <a:ext cx="7283186" cy="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）刘强家上月收入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元，剩余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486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元，支出（        ）元。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="" xmlns:a16="http://schemas.microsoft.com/office/drawing/2014/main" id="{1858F812-EB60-48F6-BC0D-6EFF17D08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391" y="1776704"/>
            <a:ext cx="7283186" cy="79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）一盘彩带长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米，做一个中国结用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b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米，做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个中国结用（       ）米，还剩（        ）米。</a:t>
            </a:r>
          </a:p>
        </p:txBody>
      </p:sp>
      <p:sp>
        <p:nvSpPr>
          <p:cNvPr id="24" name="TextBox 15">
            <a:extLst>
              <a:ext uri="{FF2B5EF4-FFF2-40B4-BE49-F238E27FC236}">
                <a16:creationId xmlns="" xmlns:a16="http://schemas.microsoft.com/office/drawing/2014/main" id="{4C3CE4AA-55AD-4BD0-9A3A-AAD6F0E83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726769"/>
            <a:ext cx="7283186" cy="79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）一瓶盐水重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克，盐的质量占盐水的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15%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，这瓶盐水含盐（       ）克，含水（         ）克。</a:t>
            </a:r>
          </a:p>
        </p:txBody>
      </p:sp>
      <p:sp>
        <p:nvSpPr>
          <p:cNvPr id="27" name="TextBox 15">
            <a:extLst>
              <a:ext uri="{FF2B5EF4-FFF2-40B4-BE49-F238E27FC236}">
                <a16:creationId xmlns="" xmlns:a16="http://schemas.microsoft.com/office/drawing/2014/main" id="{6E3D0937-18B0-453F-A8CA-BEC9E0B1F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787" y="3634666"/>
            <a:ext cx="7283186" cy="79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）一台插身机每小时插秧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平方米，上午工作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小时，下午工作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小时，上午和下午一共插秧（         ）平方米。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="" xmlns:a16="http://schemas.microsoft.com/office/drawing/2014/main" id="{4E4EE750-27AD-4CAB-89A0-745BCA54C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3393" y="1202604"/>
            <a:ext cx="8889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a-486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2">
            <a:extLst>
              <a:ext uri="{FF2B5EF4-FFF2-40B4-BE49-F238E27FC236}">
                <a16:creationId xmlns="" xmlns:a16="http://schemas.microsoft.com/office/drawing/2014/main" id="{A1B16ADD-9529-40C3-A996-C117CBE7D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82" y="2143876"/>
            <a:ext cx="8889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3b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2">
            <a:extLst>
              <a:ext uri="{FF2B5EF4-FFF2-40B4-BE49-F238E27FC236}">
                <a16:creationId xmlns="" xmlns:a16="http://schemas.microsoft.com/office/drawing/2014/main" id="{F3488686-7F8B-4814-9387-8FF853A8C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699" y="2143875"/>
            <a:ext cx="8889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a-3b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="" xmlns:a16="http://schemas.microsoft.com/office/drawing/2014/main" id="{8DAD826E-D435-46FD-B933-24F62FF06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817" y="3108745"/>
            <a:ext cx="8889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15%a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="" xmlns:a16="http://schemas.microsoft.com/office/drawing/2014/main" id="{33277DC7-D85D-44D1-9566-2F5919BE2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5081" y="3133471"/>
            <a:ext cx="13723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(1-15)%a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12">
            <a:extLst>
              <a:ext uri="{FF2B5EF4-FFF2-40B4-BE49-F238E27FC236}">
                <a16:creationId xmlns="" xmlns:a16="http://schemas.microsoft.com/office/drawing/2014/main" id="{0064876C-E387-41DB-9F13-5062690F9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994" y="4031345"/>
            <a:ext cx="13723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(5+3)a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12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41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6922" y="549253"/>
            <a:ext cx="7021462" cy="1662457"/>
            <a:chOff x="1243574" y="463589"/>
            <a:chExt cx="6334194" cy="1662457"/>
          </a:xfrm>
          <a:noFill/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72078" y1="6284" x2="62013" y2="19945"/>
                          <a14:foregroundMark x1="26623" y1="39344" x2="27273" y2="46721"/>
                          <a14:foregroundMark x1="47078" y1="38798" x2="53896" y2="43443"/>
                          <a14:foregroundMark x1="29545" y1="54645" x2="35390" y2="51913"/>
                          <a14:foregroundMark x1="40260" y1="51913" x2="47078" y2="54098"/>
                          <a14:foregroundMark x1="47727" y1="54098" x2="50325" y2="54098"/>
                          <a14:foregroundMark x1="38312" y1="56284" x2="35390" y2="69945"/>
                          <a14:foregroundMark x1="51623" y1="66120" x2="52273" y2="69399"/>
                          <a14:foregroundMark x1="43506" y1="46721" x2="53896" y2="47268"/>
                          <a14:foregroundMark x1="53896" y1="45628" x2="53896" y2="38798"/>
                          <a14:foregroundMark x1="27922" y1="37705" x2="34091" y2="39344"/>
                          <a14:foregroundMark x1="25325" y1="47268" x2="32792" y2="45628"/>
                          <a14:foregroundMark x1="33442" y1="45082" x2="37662" y2="415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43574" y="607605"/>
              <a:ext cx="1276276" cy="151844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云形标注 82"/>
            <p:cNvSpPr>
              <a:spLocks noChangeArrowheads="1"/>
            </p:cNvSpPr>
            <p:nvPr/>
          </p:nvSpPr>
          <p:spPr bwMode="auto">
            <a:xfrm>
              <a:off x="2974570" y="463589"/>
              <a:ext cx="4603198" cy="1411137"/>
            </a:xfrm>
            <a:prstGeom prst="cloudCallout">
              <a:avLst>
                <a:gd name="adj1" fmla="val -62394"/>
                <a:gd name="adj2" fmla="val 22699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8" name="文本框 17"/>
            <p:cNvSpPr txBox="1">
              <a:spLocks noChangeArrowheads="1"/>
            </p:cNvSpPr>
            <p:nvPr/>
          </p:nvSpPr>
          <p:spPr bwMode="auto">
            <a:xfrm>
              <a:off x="3299369" y="703420"/>
              <a:ext cx="4176098" cy="120032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字母表示数为研究和解决问题带来很多方便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，那就一起学习吧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！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0335" y="1686623"/>
            <a:ext cx="1894112" cy="2541311"/>
            <a:chOff x="840335" y="1651582"/>
            <a:chExt cx="1894112" cy="2541311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335" y="1651582"/>
              <a:ext cx="1894112" cy="2541311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1187624" y="2601166"/>
              <a:ext cx="13921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简明地表达数量、数量关系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15510" y="1651583"/>
            <a:ext cx="1894112" cy="2541311"/>
            <a:chOff x="3415510" y="1651583"/>
            <a:chExt cx="1894112" cy="254131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5510" y="1651583"/>
              <a:ext cx="1894112" cy="2541311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780045" y="2950914"/>
              <a:ext cx="1217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运算定律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42642" y="1680600"/>
            <a:ext cx="1894112" cy="2541311"/>
            <a:chOff x="6042642" y="1680600"/>
            <a:chExt cx="1894112" cy="2541311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2642" y="1680600"/>
              <a:ext cx="1894112" cy="2541311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6439597" y="2922238"/>
              <a:ext cx="1217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计算公式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349583" y="2217807"/>
            <a:ext cx="1112805" cy="830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用字母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表示数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926497" y="850661"/>
            <a:ext cx="3500462" cy="559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用字母表示数量关系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855059" y="1850793"/>
            <a:ext cx="3500462" cy="559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用字母表示运算定律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855059" y="2850925"/>
            <a:ext cx="3500462" cy="559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用字母表示计算公式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855059" y="3779619"/>
            <a:ext cx="3500462" cy="559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用字母表示计算方法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2462388" y="1198550"/>
            <a:ext cx="1469510" cy="3000396"/>
            <a:chOff x="3107891" y="2161693"/>
            <a:chExt cx="1469510" cy="3000396"/>
          </a:xfrm>
          <a:noFill/>
        </p:grpSpPr>
        <p:cxnSp>
          <p:nvCxnSpPr>
            <p:cNvPr id="30" name="直接连接符 29"/>
            <p:cNvCxnSpPr>
              <a:cxnSpLocks/>
              <a:stCxn id="16" idx="3"/>
            </p:cNvCxnSpPr>
            <p:nvPr/>
          </p:nvCxnSpPr>
          <p:spPr>
            <a:xfrm flipV="1">
              <a:off x="3107891" y="2161693"/>
              <a:ext cx="1469510" cy="1434756"/>
            </a:xfrm>
            <a:prstGeom prst="line">
              <a:avLst/>
            </a:prstGeom>
            <a:grpFill/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cxnSpLocks/>
              <a:stCxn id="16" idx="3"/>
              <a:endCxn id="21" idx="1"/>
            </p:cNvCxnSpPr>
            <p:nvPr/>
          </p:nvCxnSpPr>
          <p:spPr>
            <a:xfrm flipV="1">
              <a:off x="3107891" y="3093821"/>
              <a:ext cx="1392671" cy="502628"/>
            </a:xfrm>
            <a:prstGeom prst="line">
              <a:avLst/>
            </a:prstGeom>
            <a:grpFill/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cxnSpLocks/>
              <a:stCxn id="16" idx="3"/>
            </p:cNvCxnSpPr>
            <p:nvPr/>
          </p:nvCxnSpPr>
          <p:spPr>
            <a:xfrm>
              <a:off x="3107891" y="3596449"/>
              <a:ext cx="1398072" cy="636946"/>
            </a:xfrm>
            <a:prstGeom prst="line">
              <a:avLst/>
            </a:prstGeom>
            <a:grpFill/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/>
              <a:stCxn id="16" idx="3"/>
            </p:cNvCxnSpPr>
            <p:nvPr/>
          </p:nvCxnSpPr>
          <p:spPr>
            <a:xfrm>
              <a:off x="3107891" y="3596449"/>
              <a:ext cx="1398072" cy="1565640"/>
            </a:xfrm>
            <a:prstGeom prst="line">
              <a:avLst/>
            </a:prstGeom>
            <a:grpFill/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029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1" grpId="0" animBg="1"/>
      <p:bldP spid="23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808973" y="267494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路程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237601" y="696122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vt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773254" y="1207494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总价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单价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数量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130444" y="1493246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c=an</a:t>
            </a:r>
          </a:p>
        </p:txBody>
      </p:sp>
      <p:sp>
        <p:nvSpPr>
          <p:cNvPr id="20" name="矩形 19"/>
          <p:cNvSpPr/>
          <p:nvPr/>
        </p:nvSpPr>
        <p:spPr>
          <a:xfrm>
            <a:off x="1619672" y="1164689"/>
            <a:ext cx="19442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字母表示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数量关系</a:t>
            </a:r>
          </a:p>
        </p:txBody>
      </p:sp>
      <p:sp>
        <p:nvSpPr>
          <p:cNvPr id="21" name="矩形 20"/>
          <p:cNvSpPr/>
          <p:nvPr/>
        </p:nvSpPr>
        <p:spPr>
          <a:xfrm>
            <a:off x="1547664" y="3363838"/>
            <a:ext cx="1728192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36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字母表示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计算方法</a:t>
            </a:r>
          </a:p>
        </p:txBody>
      </p:sp>
      <p:sp>
        <p:nvSpPr>
          <p:cNvPr id="22" name="左大括号 21"/>
          <p:cNvSpPr/>
          <p:nvPr/>
        </p:nvSpPr>
        <p:spPr>
          <a:xfrm>
            <a:off x="3308907" y="496153"/>
            <a:ext cx="285752" cy="2259668"/>
          </a:xfrm>
          <a:prstGeom prst="leftBrace">
            <a:avLst>
              <a:gd name="adj1" fmla="val 33161"/>
              <a:gd name="adj2" fmla="val 50000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839928" y="3541639"/>
            <a:ext cx="1279217" cy="818855"/>
            <a:chOff x="4174391" y="4429132"/>
            <a:chExt cx="1279217" cy="818855"/>
          </a:xfrm>
        </p:grpSpPr>
        <p:grpSp>
          <p:nvGrpSpPr>
            <p:cNvPr id="24" name="组合 23"/>
            <p:cNvGrpSpPr/>
            <p:nvPr/>
          </p:nvGrpSpPr>
          <p:grpSpPr>
            <a:xfrm>
              <a:off x="4174391" y="4429132"/>
              <a:ext cx="494046" cy="818855"/>
              <a:chOff x="4388641" y="3643314"/>
              <a:chExt cx="494046" cy="818855"/>
            </a:xfrm>
          </p:grpSpPr>
          <p:sp>
            <p:nvSpPr>
              <p:cNvPr id="31" name="Text Box 34"/>
              <p:cNvSpPr txBox="1">
                <a:spLocks noChangeArrowheads="1"/>
              </p:cNvSpPr>
              <p:nvPr/>
            </p:nvSpPr>
            <p:spPr bwMode="auto">
              <a:xfrm>
                <a:off x="4470738" y="3643314"/>
                <a:ext cx="340158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b</a:t>
                </a:r>
              </a:p>
            </p:txBody>
          </p:sp>
          <p:sp>
            <p:nvSpPr>
              <p:cNvPr id="32" name="Text Box 35"/>
              <p:cNvSpPr txBox="1">
                <a:spLocks noChangeArrowheads="1"/>
              </p:cNvSpPr>
              <p:nvPr/>
            </p:nvSpPr>
            <p:spPr bwMode="auto">
              <a:xfrm>
                <a:off x="4454708" y="4000504"/>
                <a:ext cx="340158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388641" y="3843839"/>
                <a:ext cx="4940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—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959562" y="4429132"/>
              <a:ext cx="494046" cy="818855"/>
              <a:chOff x="4388058" y="3643314"/>
              <a:chExt cx="494046" cy="818855"/>
            </a:xfrm>
          </p:grpSpPr>
          <p:sp>
            <p:nvSpPr>
              <p:cNvPr id="27" name="Text Box 34"/>
              <p:cNvSpPr txBox="1">
                <a:spLocks noChangeArrowheads="1"/>
              </p:cNvSpPr>
              <p:nvPr/>
            </p:nvSpPr>
            <p:spPr bwMode="auto">
              <a:xfrm>
                <a:off x="4444353" y="3643314"/>
                <a:ext cx="340158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c</a:t>
                </a:r>
              </a:p>
            </p:txBody>
          </p:sp>
          <p:sp>
            <p:nvSpPr>
              <p:cNvPr id="29" name="Text Box 35"/>
              <p:cNvSpPr txBox="1">
                <a:spLocks noChangeArrowheads="1"/>
              </p:cNvSpPr>
              <p:nvPr/>
            </p:nvSpPr>
            <p:spPr bwMode="auto">
              <a:xfrm>
                <a:off x="4439354" y="4000504"/>
                <a:ext cx="340158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4388058" y="3843369"/>
                <a:ext cx="4940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—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6" name="TextBox 35"/>
            <p:cNvSpPr txBox="1"/>
            <p:nvPr/>
          </p:nvSpPr>
          <p:spPr>
            <a:xfrm>
              <a:off x="4500626" y="4572008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23355" y="3498719"/>
            <a:ext cx="1539692" cy="847516"/>
            <a:chOff x="4429124" y="4886278"/>
            <a:chExt cx="1539692" cy="847516"/>
          </a:xfrm>
        </p:grpSpPr>
        <p:grpSp>
          <p:nvGrpSpPr>
            <p:cNvPr id="36" name="组合 35"/>
            <p:cNvGrpSpPr/>
            <p:nvPr/>
          </p:nvGrpSpPr>
          <p:grpSpPr>
            <a:xfrm>
              <a:off x="4817227" y="4886278"/>
              <a:ext cx="1151589" cy="847516"/>
              <a:chOff x="4460037" y="3600394"/>
              <a:chExt cx="1151589" cy="847516"/>
            </a:xfrm>
          </p:grpSpPr>
          <p:sp>
            <p:nvSpPr>
              <p:cNvPr id="38" name="Text Box 34"/>
              <p:cNvSpPr txBox="1">
                <a:spLocks noChangeArrowheads="1"/>
              </p:cNvSpPr>
              <p:nvPr/>
            </p:nvSpPr>
            <p:spPr bwMode="auto">
              <a:xfrm>
                <a:off x="4460037" y="3600394"/>
                <a:ext cx="651140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 err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b+c</a:t>
                </a:r>
                <a:endPara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Text Box 35"/>
              <p:cNvSpPr txBox="1">
                <a:spLocks noChangeArrowheads="1"/>
              </p:cNvSpPr>
              <p:nvPr/>
            </p:nvSpPr>
            <p:spPr bwMode="auto">
              <a:xfrm>
                <a:off x="4660578" y="3986245"/>
                <a:ext cx="340158" cy="461665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a</a:t>
                </a: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556028" y="3803103"/>
                <a:ext cx="105559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— 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429124" y="507207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3696890" y="2151962"/>
            <a:ext cx="4357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工作总量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工作效率</a:t>
            </a:r>
            <a:r>
              <a:rPr lang="en-US" altLang="zh-CN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工作时间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4233329" y="2475676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c=at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4" name="图片 4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83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214901"/>
              </p:ext>
            </p:extLst>
          </p:nvPr>
        </p:nvGraphicFramePr>
        <p:xfrm>
          <a:off x="1691680" y="1062955"/>
          <a:ext cx="5368676" cy="35970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962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723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7684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kern="1200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用字母表示</a:t>
                      </a:r>
                      <a:endParaRPr kumimoji="0" lang="zh-CN" altLang="en-US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4381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加法交换律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2955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加法结合律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7454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乘法交换律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7025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乘法结合律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11259"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乘法分配律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0" name="矩形 49"/>
          <p:cNvSpPr/>
          <p:nvPr/>
        </p:nvSpPr>
        <p:spPr>
          <a:xfrm>
            <a:off x="4981896" y="1609529"/>
            <a:ext cx="1606328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b+a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31580" y="2257601"/>
            <a:ext cx="2650391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)+c=a+(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b+c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54" name="矩形 53"/>
          <p:cNvSpPr/>
          <p:nvPr/>
        </p:nvSpPr>
        <p:spPr>
          <a:xfrm>
            <a:off x="4675926" y="2905673"/>
            <a:ext cx="2056314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b×a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52322" y="3511227"/>
            <a:ext cx="2939958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)×c=a×(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b×c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57" name="矩形 56"/>
          <p:cNvSpPr/>
          <p:nvPr/>
        </p:nvSpPr>
        <p:spPr>
          <a:xfrm>
            <a:off x="4283968" y="4129809"/>
            <a:ext cx="2984331" cy="389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>
              <a:lnSpc>
                <a:spcPct val="110000"/>
              </a:lnSpc>
              <a:spcBef>
                <a:spcPts val="450"/>
              </a:spcBef>
              <a:buClr>
                <a:srgbClr val="BBE0E3"/>
              </a:buClr>
              <a:buSzPct val="80000"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)×c=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a×c+b×c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28110" y="339502"/>
            <a:ext cx="4044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用字母表示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运算定律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324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/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91680" y="372078"/>
            <a:ext cx="6455678" cy="1608824"/>
            <a:chOff x="1779798" y="178069"/>
            <a:chExt cx="6455678" cy="1837294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2195736" y="322220"/>
              <a:ext cx="4095212" cy="1370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在一个含有字母的式子里，数与字母、字母与字母相乘，书写时应注意什么？</a:t>
              </a:r>
            </a:p>
          </p:txBody>
        </p:sp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21485" y1="45149" x2="24403" y2="50099"/>
                          <a14:foregroundMark x1="43767" y1="44752" x2="45093" y2="51881"/>
                          <a14:foregroundMark x1="49867" y1="45545" x2="46154" y2="52673"/>
                          <a14:foregroundMark x1="27851" y1="58416" x2="40849" y2="59406"/>
                          <a14:foregroundMark x1="28912" y1="8515" x2="34483" y2="22178"/>
                          <a14:foregroundMark x1="37931" y1="22970" x2="36605" y2="23168"/>
                          <a14:foregroundMark x1="45623" y1="11683" x2="47480" y2="11683"/>
                          <a14:foregroundMark x1="39523" y1="2376" x2="37931" y2="4158"/>
                          <a14:foregroundMark x1="24138" y1="1386" x2="25464" y2="4158"/>
                          <a14:foregroundMark x1="14854" y1="7525" x2="16711" y2="8515"/>
                          <a14:foregroundMark x1="14324" y1="17228" x2="17241" y2="16436"/>
                          <a14:foregroundMark x1="2918" y1="44356" x2="1326" y2="47723"/>
                          <a14:foregroundMark x1="96552" y1="67723" x2="96021" y2="70495"/>
                          <a14:foregroundMark x1="97878" y1="67723" x2="97878" y2="7029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387569"/>
              <a:ext cx="1215204" cy="1627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云形标注 25"/>
            <p:cNvSpPr/>
            <p:nvPr/>
          </p:nvSpPr>
          <p:spPr>
            <a:xfrm>
              <a:off x="1779798" y="178069"/>
              <a:ext cx="4664409" cy="1756984"/>
            </a:xfrm>
            <a:prstGeom prst="cloudCallout">
              <a:avLst>
                <a:gd name="adj1" fmla="val 63389"/>
                <a:gd name="adj2" fmla="val 16856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619672" y="1770243"/>
            <a:ext cx="6210184" cy="1075413"/>
            <a:chOff x="1699991" y="1770243"/>
            <a:chExt cx="6210184" cy="1075413"/>
          </a:xfrm>
        </p:grpSpPr>
        <p:grpSp>
          <p:nvGrpSpPr>
            <p:cNvPr id="10" name="组合 9"/>
            <p:cNvGrpSpPr/>
            <p:nvPr/>
          </p:nvGrpSpPr>
          <p:grpSpPr>
            <a:xfrm>
              <a:off x="1699991" y="1770243"/>
              <a:ext cx="6210184" cy="1075413"/>
              <a:chOff x="1290774" y="2643369"/>
              <a:chExt cx="6210184" cy="1075413"/>
            </a:xfrm>
          </p:grpSpPr>
          <p:grpSp>
            <p:nvGrpSpPr>
              <p:cNvPr id="11" name="组合 42"/>
              <p:cNvGrpSpPr/>
              <p:nvPr/>
            </p:nvGrpSpPr>
            <p:grpSpPr>
              <a:xfrm>
                <a:off x="1290774" y="2643369"/>
                <a:ext cx="6210184" cy="1075413"/>
                <a:chOff x="1290774" y="2643369"/>
                <a:chExt cx="6210184" cy="1075413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1785918" y="2786058"/>
                  <a:ext cx="5715040" cy="87203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3200"/>
                    </a:lnSpc>
                  </a:pPr>
                  <a:r>
                    <a:rPr lang="zh-CN" altLang="en-US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在含有字母的式子里，数和字母中间的</a:t>
                  </a:r>
                  <a:endPara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  <a:p>
                  <a:r>
                    <a:rPr lang="zh-CN" altLang="en-US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乘号可以用“</a:t>
                  </a:r>
                  <a:r>
                    <a:rPr lang="en-US" altLang="zh-CN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•”</a:t>
                  </a:r>
                  <a:r>
                    <a:rPr lang="zh-CN" altLang="en-US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代替，也可以省略不写。</a:t>
                  </a:r>
                </a:p>
              </p:txBody>
            </p:sp>
            <p:sp>
              <p:nvSpPr>
                <p:cNvPr id="14" name="Oval 65"/>
                <p:cNvSpPr>
                  <a:spLocks noChangeArrowheads="1"/>
                </p:cNvSpPr>
                <p:nvPr/>
              </p:nvSpPr>
              <p:spPr bwMode="auto">
                <a:xfrm rot="5368527">
                  <a:off x="775927" y="3158216"/>
                  <a:ext cx="1075413" cy="457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95959"/>
                    </a:gs>
                    <a:gs pos="100000">
                      <a:srgbClr val="EEECE1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FontTx/>
                    <a:buNone/>
                  </a:pP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2" name="Text Box 94"/>
              <p:cNvSpPr txBox="1">
                <a:spLocks noChangeArrowheads="1"/>
              </p:cNvSpPr>
              <p:nvPr/>
            </p:nvSpPr>
            <p:spPr bwMode="auto">
              <a:xfrm>
                <a:off x="1367134" y="3007184"/>
                <a:ext cx="5000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27" name="MH_Other_1"/>
            <p:cNvCxnSpPr/>
            <p:nvPr>
              <p:custDataLst>
                <p:tags r:id="rId3"/>
              </p:custDataLst>
            </p:nvPr>
          </p:nvCxnSpPr>
          <p:spPr>
            <a:xfrm>
              <a:off x="1722277" y="2198394"/>
              <a:ext cx="0" cy="375047"/>
            </a:xfrm>
            <a:prstGeom prst="line">
              <a:avLst/>
            </a:prstGeom>
            <a:ln w="38100">
              <a:solidFill>
                <a:srgbClr val="02A0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650401" y="2627395"/>
            <a:ext cx="7705428" cy="1075414"/>
            <a:chOff x="1704913" y="2627395"/>
            <a:chExt cx="7705428" cy="1075414"/>
          </a:xfrm>
        </p:grpSpPr>
        <p:grpSp>
          <p:nvGrpSpPr>
            <p:cNvPr id="15" name="组合 14"/>
            <p:cNvGrpSpPr/>
            <p:nvPr/>
          </p:nvGrpSpPr>
          <p:grpSpPr>
            <a:xfrm>
              <a:off x="1704913" y="2627395"/>
              <a:ext cx="7705428" cy="1075414"/>
              <a:chOff x="1214414" y="3786190"/>
              <a:chExt cx="7705428" cy="1075414"/>
            </a:xfrm>
          </p:grpSpPr>
          <p:grpSp>
            <p:nvGrpSpPr>
              <p:cNvPr id="16" name="组合 34"/>
              <p:cNvGrpSpPr/>
              <p:nvPr/>
            </p:nvGrpSpPr>
            <p:grpSpPr>
              <a:xfrm>
                <a:off x="1214414" y="3786190"/>
                <a:ext cx="7705428" cy="1075414"/>
                <a:chOff x="1214414" y="4143380"/>
                <a:chExt cx="7705428" cy="1075414"/>
              </a:xfrm>
            </p:grpSpPr>
            <p:sp>
              <p:nvSpPr>
                <p:cNvPr id="18" name="Oval 65"/>
                <p:cNvSpPr>
                  <a:spLocks noChangeArrowheads="1"/>
                </p:cNvSpPr>
                <p:nvPr/>
              </p:nvSpPr>
              <p:spPr bwMode="auto">
                <a:xfrm rot="5368527">
                  <a:off x="699567" y="4658227"/>
                  <a:ext cx="1075414" cy="457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95959"/>
                    </a:gs>
                    <a:gs pos="100000">
                      <a:srgbClr val="EEECE1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FontTx/>
                    <a:buNone/>
                  </a:pP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9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1704636" y="4513962"/>
                  <a:ext cx="7215206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省略乘号时，应当把数写在字母的前面。</a:t>
                  </a:r>
                </a:p>
              </p:txBody>
            </p:sp>
          </p:grpSp>
          <p:sp>
            <p:nvSpPr>
              <p:cNvPr id="17" name="Text Box 94"/>
              <p:cNvSpPr txBox="1">
                <a:spLocks noChangeArrowheads="1"/>
              </p:cNvSpPr>
              <p:nvPr/>
            </p:nvSpPr>
            <p:spPr bwMode="auto">
              <a:xfrm>
                <a:off x="1285852" y="4214818"/>
                <a:ext cx="5000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30" name="MH_Other_2"/>
            <p:cNvCxnSpPr/>
            <p:nvPr>
              <p:custDataLst>
                <p:tags r:id="rId2"/>
              </p:custDataLst>
            </p:nvPr>
          </p:nvCxnSpPr>
          <p:spPr>
            <a:xfrm>
              <a:off x="1722277" y="3088121"/>
              <a:ext cx="0" cy="376238"/>
            </a:xfrm>
            <a:prstGeom prst="line">
              <a:avLst/>
            </a:prstGeom>
            <a:ln w="38100">
              <a:solidFill>
                <a:srgbClr val="F89A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634162" y="3638395"/>
            <a:ext cx="5425494" cy="1075413"/>
            <a:chOff x="1714481" y="3638395"/>
            <a:chExt cx="5425494" cy="1075413"/>
          </a:xfrm>
        </p:grpSpPr>
        <p:grpSp>
          <p:nvGrpSpPr>
            <p:cNvPr id="20" name="组合 19"/>
            <p:cNvGrpSpPr/>
            <p:nvPr/>
          </p:nvGrpSpPr>
          <p:grpSpPr>
            <a:xfrm>
              <a:off x="1714481" y="3638395"/>
              <a:ext cx="5425494" cy="1075413"/>
              <a:chOff x="1142977" y="5000635"/>
              <a:chExt cx="5425494" cy="1075413"/>
            </a:xfrm>
          </p:grpSpPr>
          <p:grpSp>
            <p:nvGrpSpPr>
              <p:cNvPr id="21" name="组合 35"/>
              <p:cNvGrpSpPr/>
              <p:nvPr/>
            </p:nvGrpSpPr>
            <p:grpSpPr>
              <a:xfrm>
                <a:off x="1142977" y="5000635"/>
                <a:ext cx="5425494" cy="1075413"/>
                <a:chOff x="1214415" y="4143379"/>
                <a:chExt cx="5403417" cy="1075413"/>
              </a:xfrm>
            </p:grpSpPr>
            <p:sp>
              <p:nvSpPr>
                <p:cNvPr id="23" name="Oval 65"/>
                <p:cNvSpPr>
                  <a:spLocks noChangeArrowheads="1"/>
                </p:cNvSpPr>
                <p:nvPr/>
              </p:nvSpPr>
              <p:spPr bwMode="auto">
                <a:xfrm rot="5368527">
                  <a:off x="699568" y="4658226"/>
                  <a:ext cx="1075413" cy="457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95959"/>
                    </a:gs>
                    <a:gs pos="100000">
                      <a:srgbClr val="EEECE1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FontTx/>
                    <a:buNone/>
                  </a:pP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4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1783593" y="4262187"/>
                  <a:ext cx="4834239" cy="8309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24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数与数之间的乘号不能省略。加号、减号、除号都不能省略。</a:t>
                  </a:r>
                </a:p>
              </p:txBody>
            </p:sp>
          </p:grpSp>
          <p:sp>
            <p:nvSpPr>
              <p:cNvPr id="22" name="Text Box 94"/>
              <p:cNvSpPr txBox="1">
                <a:spLocks noChangeArrowheads="1"/>
              </p:cNvSpPr>
              <p:nvPr/>
            </p:nvSpPr>
            <p:spPr bwMode="auto">
              <a:xfrm>
                <a:off x="1214414" y="5357826"/>
                <a:ext cx="5000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31" name="MH_Other_4"/>
            <p:cNvCxnSpPr/>
            <p:nvPr>
              <p:custDataLst>
                <p:tags r:id="rId1"/>
              </p:custDataLst>
            </p:nvPr>
          </p:nvCxnSpPr>
          <p:spPr>
            <a:xfrm>
              <a:off x="1722277" y="4060530"/>
              <a:ext cx="0" cy="376238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49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5A5D275-708D-4EDE-AA5B-46649DA5B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038" y="1585342"/>
            <a:ext cx="3981450" cy="9144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4B71D81-E0F3-4419-AC14-9455C805BBD5}"/>
              </a:ext>
            </a:extLst>
          </p:cNvPr>
          <p:cNvSpPr txBox="1"/>
          <p:nvPr/>
        </p:nvSpPr>
        <p:spPr>
          <a:xfrm>
            <a:off x="2286230" y="339502"/>
            <a:ext cx="495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列方程并求出方程的解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607FC63-46E6-40B5-BFB3-236D2C8E52FB}"/>
              </a:ext>
            </a:extLst>
          </p:cNvPr>
          <p:cNvSpPr txBox="1"/>
          <p:nvPr/>
        </p:nvSpPr>
        <p:spPr>
          <a:xfrm>
            <a:off x="278879" y="843558"/>
            <a:ext cx="84970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）李老师买下面的乒乓球拍，给售货员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元，找回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元，一副乒乓球拍的价钱是多少元？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1153BD7-BBB6-4FFE-8791-C5EC7D3431E0}"/>
              </a:ext>
            </a:extLst>
          </p:cNvPr>
          <p:cNvSpPr txBox="1"/>
          <p:nvPr/>
        </p:nvSpPr>
        <p:spPr>
          <a:xfrm>
            <a:off x="975705" y="2645129"/>
            <a:ext cx="3981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解：设每幅乒乓球的价钱是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8549DA4-F001-4801-B9A5-2BDCA7BDD222}"/>
              </a:ext>
            </a:extLst>
          </p:cNvPr>
          <p:cNvSpPr txBox="1"/>
          <p:nvPr/>
        </p:nvSpPr>
        <p:spPr>
          <a:xfrm>
            <a:off x="1900620" y="2964133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+ 2 = 100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CF43230-6B2B-4FDC-9950-8A33CCE68AD4}"/>
              </a:ext>
            </a:extLst>
          </p:cNvPr>
          <p:cNvSpPr txBox="1"/>
          <p:nvPr/>
        </p:nvSpPr>
        <p:spPr>
          <a:xfrm>
            <a:off x="2437744" y="329183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100- 2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5D92F1-5EEE-4874-9D01-BD5AC76B19BD}"/>
              </a:ext>
            </a:extLst>
          </p:cNvPr>
          <p:cNvSpPr txBox="1"/>
          <p:nvPr/>
        </p:nvSpPr>
        <p:spPr>
          <a:xfrm>
            <a:off x="2437744" y="365187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98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D834819-A185-4D90-8480-3492D0AE31FD}"/>
              </a:ext>
            </a:extLst>
          </p:cNvPr>
          <p:cNvSpPr txBox="1"/>
          <p:nvPr/>
        </p:nvSpPr>
        <p:spPr>
          <a:xfrm>
            <a:off x="2555776" y="401191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98÷4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5FBDDAE-8781-4B01-BF91-5734FD39934A}"/>
              </a:ext>
            </a:extLst>
          </p:cNvPr>
          <p:cNvSpPr txBox="1"/>
          <p:nvPr/>
        </p:nvSpPr>
        <p:spPr>
          <a:xfrm>
            <a:off x="2540594" y="437195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27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562036E-6EF9-4437-A836-9B9DB53ADF10}"/>
              </a:ext>
            </a:extLst>
          </p:cNvPr>
          <p:cNvSpPr txBox="1"/>
          <p:nvPr/>
        </p:nvSpPr>
        <p:spPr>
          <a:xfrm>
            <a:off x="3758902" y="4371950"/>
            <a:ext cx="3981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答：每幅乒乓球的价钱是</a:t>
            </a:r>
            <a:r>
              <a:rPr lang="en-US" altLang="zh-CN" sz="20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AD88832-1A5D-4FB3-BE29-01FCE972EC3A}"/>
              </a:ext>
            </a:extLst>
          </p:cNvPr>
          <p:cNvSpPr txBox="1"/>
          <p:nvPr/>
        </p:nvSpPr>
        <p:spPr>
          <a:xfrm>
            <a:off x="971600" y="2283718"/>
            <a:ext cx="67222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乒乓球的价钱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找回的价钱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总共付出的钱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090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BFA3B6F-328F-4BB1-BDDC-B9D36B398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973" y="1203598"/>
            <a:ext cx="6761403" cy="158395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607FC63-46E6-40B5-BFB3-236D2C8E52FB}"/>
              </a:ext>
            </a:extLst>
          </p:cNvPr>
          <p:cNvSpPr txBox="1"/>
          <p:nvPr/>
        </p:nvSpPr>
        <p:spPr>
          <a:xfrm>
            <a:off x="251520" y="843558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）两人骑摩托车同时出发，几小时后相遇？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F181B3C-07B6-44BD-AFE9-409A765E51CA}"/>
              </a:ext>
            </a:extLst>
          </p:cNvPr>
          <p:cNvSpPr txBox="1"/>
          <p:nvPr/>
        </p:nvSpPr>
        <p:spPr>
          <a:xfrm>
            <a:off x="1533465" y="307580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</a:t>
            </a:r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小时后相遇。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21D3612-BEBE-4027-A32E-07B5D947A08D}"/>
              </a:ext>
            </a:extLst>
          </p:cNvPr>
          <p:cNvSpPr txBox="1"/>
          <p:nvPr/>
        </p:nvSpPr>
        <p:spPr>
          <a:xfrm>
            <a:off x="1907704" y="3398245"/>
            <a:ext cx="2819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48+44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138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9F3A7D2B-54FF-422A-8341-21335C552D97}"/>
              </a:ext>
            </a:extLst>
          </p:cNvPr>
          <p:cNvSpPr txBox="1"/>
          <p:nvPr/>
        </p:nvSpPr>
        <p:spPr>
          <a:xfrm>
            <a:off x="2816916" y="3715663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138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B113FAD-810F-401F-A9D2-D48D645A3E1C}"/>
              </a:ext>
            </a:extLst>
          </p:cNvPr>
          <p:cNvSpPr txBox="1"/>
          <p:nvPr/>
        </p:nvSpPr>
        <p:spPr>
          <a:xfrm>
            <a:off x="3067469" y="403194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138÷92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0DD3E50-B41D-4BA9-B067-AE484F400042}"/>
              </a:ext>
            </a:extLst>
          </p:cNvPr>
          <p:cNvSpPr txBox="1"/>
          <p:nvPr/>
        </p:nvSpPr>
        <p:spPr>
          <a:xfrm>
            <a:off x="3069069" y="430912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246585F-F184-4D32-A713-46DC9958059F}"/>
              </a:ext>
            </a:extLst>
          </p:cNvPr>
          <p:cNvSpPr txBox="1"/>
          <p:nvPr/>
        </p:nvSpPr>
        <p:spPr>
          <a:xfrm>
            <a:off x="5148064" y="429994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小时后相遇。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12D6966-0FE9-425A-A448-2EA14F10D209}"/>
              </a:ext>
            </a:extLst>
          </p:cNvPr>
          <p:cNvSpPr txBox="1"/>
          <p:nvPr/>
        </p:nvSpPr>
        <p:spPr>
          <a:xfrm>
            <a:off x="1922074" y="2643758"/>
            <a:ext cx="53142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速度和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相遇时间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路程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5" name="文本框 8">
            <a:extLst>
              <a:ext uri="{FF2B5EF4-FFF2-40B4-BE49-F238E27FC236}">
                <a16:creationId xmlns="" xmlns:a16="http://schemas.microsoft.com/office/drawing/2014/main" id="{74B71D81-E0F3-4419-AC14-9455C805BBD5}"/>
              </a:ext>
            </a:extLst>
          </p:cNvPr>
          <p:cNvSpPr txBox="1"/>
          <p:nvPr/>
        </p:nvSpPr>
        <p:spPr>
          <a:xfrm>
            <a:off x="2286230" y="339502"/>
            <a:ext cx="495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列方程并求出方程的解</a:t>
            </a:r>
          </a:p>
        </p:txBody>
      </p:sp>
    </p:spTree>
    <p:extLst>
      <p:ext uri="{BB962C8B-B14F-4D97-AF65-F5344CB8AC3E}">
        <p14:creationId xmlns:p14="http://schemas.microsoft.com/office/powerpoint/2010/main" val="177461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30073241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30073241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30073241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1099</Words>
  <Application>Microsoft Office PowerPoint</Application>
  <PresentationFormat>全屏显示(16:9)</PresentationFormat>
  <Paragraphs>179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楷体</vt:lpstr>
      <vt:lpstr>Calibri</vt:lpstr>
      <vt:lpstr>黑体</vt:lpstr>
      <vt:lpstr>幼圆</vt:lpstr>
      <vt:lpstr>Wingdings</vt:lpstr>
      <vt:lpstr>Cambria Math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2018-11-01T03:42:01Z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